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60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  <p:sldId id="287" r:id="rId28"/>
    <p:sldId id="290" r:id="rId29"/>
    <p:sldId id="288" r:id="rId30"/>
    <p:sldId id="289" r:id="rId31"/>
    <p:sldId id="291" r:id="rId32"/>
    <p:sldId id="292" r:id="rId33"/>
    <p:sldId id="293" r:id="rId34"/>
    <p:sldId id="294" r:id="rId35"/>
    <p:sldId id="298" r:id="rId36"/>
    <p:sldId id="299" r:id="rId37"/>
    <p:sldId id="304" r:id="rId38"/>
    <p:sldId id="301" r:id="rId39"/>
    <p:sldId id="302" r:id="rId40"/>
    <p:sldId id="303" r:id="rId41"/>
    <p:sldId id="295" r:id="rId42"/>
    <p:sldId id="297" r:id="rId43"/>
    <p:sldId id="305" r:id="rId44"/>
    <p:sldId id="306" r:id="rId45"/>
    <p:sldId id="310" r:id="rId46"/>
    <p:sldId id="308" r:id="rId47"/>
    <p:sldId id="311" r:id="rId48"/>
    <p:sldId id="309" r:id="rId49"/>
    <p:sldId id="312" r:id="rId50"/>
    <p:sldId id="313" r:id="rId51"/>
    <p:sldId id="315" r:id="rId52"/>
    <p:sldId id="314" r:id="rId53"/>
    <p:sldId id="317" r:id="rId54"/>
    <p:sldId id="318" r:id="rId55"/>
    <p:sldId id="321" r:id="rId56"/>
    <p:sldId id="319" r:id="rId57"/>
    <p:sldId id="320" r:id="rId58"/>
    <p:sldId id="322" r:id="rId59"/>
  </p:sldIdLst>
  <p:sldSz cx="9144000" cy="5143500" type="screen16x9"/>
  <p:notesSz cx="6858000" cy="9144000"/>
  <p:embeddedFontLst>
    <p:embeddedFont>
      <p:font typeface="Lato" panose="020F0502020204030203" pitchFamily="34" charset="0"/>
      <p:regular r:id="rId61"/>
      <p:bold r:id="rId62"/>
      <p:italic r:id="rId63"/>
      <p:boldItalic r:id="rId64"/>
    </p:embeddedFont>
    <p:embeddedFont>
      <p:font typeface="Microsoft JhengHei UI" panose="020B0604030504040204" pitchFamily="34" charset="-120"/>
      <p:regular r:id="rId65"/>
      <p:bold r:id="rId66"/>
    </p:embeddedFont>
    <p:embeddedFont>
      <p:font typeface="Montserrat" panose="00000500000000000000" pitchFamily="2" charset="0"/>
      <p:regular r:id="rId67"/>
      <p:bold r:id="rId68"/>
      <p:italic r:id="rId69"/>
      <p:boldItalic r:id="rId7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3.fntdata"/><Relationship Id="rId68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font" Target="fonts/font6.fntdata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4.fntdata"/><Relationship Id="rId69" Type="http://schemas.openxmlformats.org/officeDocument/2006/relationships/font" Target="fonts/font9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font" Target="fonts/font7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2.fntdata"/><Relationship Id="rId7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notesMaster" Target="notesMasters/notesMaster1.xml"/><Relationship Id="rId65" Type="http://schemas.openxmlformats.org/officeDocument/2006/relationships/font" Target="fonts/font5.fntdata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wmf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2.png>
</file>

<file path=ppt/media/image3.jpg>
</file>

<file path=ppt/media/image4.jpg>
</file>

<file path=ppt/media/image5.png>
</file>

<file path=ppt/media/image6.wm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75227778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458766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212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899324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956446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200139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7178410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2319049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6775555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365469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90325730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0893702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51771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1776330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0709763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2166405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993242740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0491455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35925322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510596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4676470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6310210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30641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34047245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3895708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886062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70450311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85934783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70727615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657101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54514142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69979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wmf"/><Relationship Id="rId4" Type="http://schemas.openxmlformats.org/officeDocument/2006/relationships/oleObject" Target="../embeddings/oleObject1.bin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wmf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03913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Checkbox / Radio Button / Switch / Dropdown / Chips </a:t>
            </a:r>
          </a:p>
        </p:txBody>
      </p:sp>
    </p:spTree>
    <p:extLst>
      <p:ext uri="{BB962C8B-B14F-4D97-AF65-F5344CB8AC3E}">
        <p14:creationId xmlns:p14="http://schemas.microsoft.com/office/powerpoint/2010/main" val="168896283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2146851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check()</a:t>
            </a:r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033329BF-6C08-145C-21FD-30B7B8B6EB1C}"/>
              </a:ext>
            </a:extLst>
          </p:cNvPr>
          <p:cNvSpPr txBox="1">
            <a:spLocks/>
          </p:cNvSpPr>
          <p:nvPr/>
        </p:nvSpPr>
        <p:spPr>
          <a:xfrm>
            <a:off x="1125090" y="3049439"/>
            <a:ext cx="7929458" cy="2627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bg1"/>
                </a:solidFill>
              </a:rPr>
              <a:t>get</a:t>
            </a:r>
            <a:r>
              <a:rPr lang="en-US" sz="3200" dirty="0"/>
              <a:t>(selector).</a:t>
            </a:r>
            <a:r>
              <a:rPr lang="en-US" sz="3200" dirty="0">
                <a:solidFill>
                  <a:srgbClr val="FFFF00"/>
                </a:solidFill>
              </a:rPr>
              <a:t>check( </a:t>
            </a:r>
            <a:r>
              <a:rPr lang="en-US" sz="3200" dirty="0">
                <a:solidFill>
                  <a:srgbClr val="00B0F0"/>
                </a:solidFill>
              </a:rPr>
              <a:t>[‘val1’, ‘val2’] </a:t>
            </a:r>
            <a:r>
              <a:rPr lang="en-US" sz="32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330469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Checkbox / Radio Button / Switch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25090" y="1828037"/>
            <a:ext cx="7929458" cy="3092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not.be.checked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  <a:endParaRPr lang="fa-IR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should(</a:t>
            </a:r>
            <a:r>
              <a:rPr lang="en-US" sz="2800" dirty="0">
                <a:solidFill>
                  <a:srgbClr val="00B0F0"/>
                </a:solidFill>
              </a:rPr>
              <a:t>‘</a:t>
            </a:r>
            <a:r>
              <a:rPr lang="en-US" sz="2800" dirty="0" err="1">
                <a:solidFill>
                  <a:srgbClr val="00B0F0"/>
                </a:solidFill>
              </a:rPr>
              <a:t>not.be.enabled</a:t>
            </a:r>
            <a:r>
              <a:rPr lang="en-US" sz="2800" dirty="0">
                <a:solidFill>
                  <a:srgbClr val="00B0F0"/>
                </a:solidFill>
              </a:rPr>
              <a:t>’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2571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Drop Down / Chips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52265" y="207871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‘option value’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Native HTML select Tag: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3581451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Other types / Chips: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952263" y="3990889"/>
            <a:ext cx="7586453" cy="1107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  <a:br>
              <a:rPr lang="en-US" sz="2400" dirty="0">
                <a:solidFill>
                  <a:srgbClr val="FFFF00"/>
                </a:solidFill>
              </a:rPr>
            </a:b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(#option).</a:t>
            </a:r>
            <a:r>
              <a:rPr lang="en-US" sz="2400" dirty="0">
                <a:solidFill>
                  <a:srgbClr val="FFFF00"/>
                </a:solidFill>
              </a:rPr>
              <a:t>click()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985395" y="2566462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F0"/>
                </a:solidFill>
              </a:rPr>
              <a:t>‘Text’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952264" y="3033256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select(</a:t>
            </a:r>
            <a:r>
              <a:rPr lang="en-US" sz="2400" dirty="0">
                <a:solidFill>
                  <a:srgbClr val="00B050"/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87691139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Alert / Dialog (Popup) / Snackbar (Toast Message)/ Tooltip</a:t>
            </a:r>
          </a:p>
        </p:txBody>
      </p:sp>
    </p:spTree>
    <p:extLst>
      <p:ext uri="{BB962C8B-B14F-4D97-AF65-F5344CB8AC3E}">
        <p14:creationId xmlns:p14="http://schemas.microsoft.com/office/powerpoint/2010/main" val="110868000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Interact With Elements 2: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4293497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Alert - Alert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Alert – Confirm (Accept)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Alert – Confirm (Dismiss)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Alert – Prompt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35491" y="1573480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Dialog (Popup)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Snackbar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Tooltip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3534432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Interact with Elements </a:t>
            </a:r>
            <a:r>
              <a:rPr lang="en-US" sz="3400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3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Multiple Elements (Array)/ Web table / each() / wrap()</a:t>
            </a:r>
          </a:p>
        </p:txBody>
      </p:sp>
    </p:spTree>
    <p:extLst>
      <p:ext uri="{BB962C8B-B14F-4D97-AF65-F5344CB8AC3E}">
        <p14:creationId xmlns:p14="http://schemas.microsoft.com/office/powerpoint/2010/main" val="11896508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S08: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Hooks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describe() / context() / it() / specify()</a:t>
            </a:r>
          </a:p>
        </p:txBody>
      </p:sp>
      <p:sp>
        <p:nvSpPr>
          <p:cNvPr id="4" name="Google Shape;134;p13">
            <a:extLst>
              <a:ext uri="{FF2B5EF4-FFF2-40B4-BE49-F238E27FC236}">
                <a16:creationId xmlns:a16="http://schemas.microsoft.com/office/drawing/2014/main" id="{44F63E64-D741-D251-E26E-38096D04961E}"/>
              </a:ext>
            </a:extLst>
          </p:cNvPr>
          <p:cNvSpPr txBox="1">
            <a:spLocks/>
          </p:cNvSpPr>
          <p:nvPr/>
        </p:nvSpPr>
        <p:spPr>
          <a:xfrm>
            <a:off x="3202151" y="2955228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before() / after() / </a:t>
            </a:r>
            <a:r>
              <a:rPr lang="en-US" sz="1600" dirty="0" err="1"/>
              <a:t>beforeEach</a:t>
            </a:r>
            <a:r>
              <a:rPr lang="en-US" sz="1600" dirty="0"/>
              <a:t>() / </a:t>
            </a:r>
            <a:r>
              <a:rPr lang="en-US" sz="1600" dirty="0" err="1"/>
              <a:t>afterEach</a:t>
            </a:r>
            <a:r>
              <a:rPr lang="en-US" sz="1600" dirty="0"/>
              <a:t>()</a:t>
            </a:r>
          </a:p>
        </p:txBody>
      </p:sp>
      <p:sp>
        <p:nvSpPr>
          <p:cNvPr id="5" name="Google Shape;134;p13">
            <a:extLst>
              <a:ext uri="{FF2B5EF4-FFF2-40B4-BE49-F238E27FC236}">
                <a16:creationId xmlns:a16="http://schemas.microsoft.com/office/drawing/2014/main" id="{CB271A83-202C-7331-267D-FCF0E6499CDE}"/>
              </a:ext>
            </a:extLst>
          </p:cNvPr>
          <p:cNvSpPr txBox="1">
            <a:spLocks/>
          </p:cNvSpPr>
          <p:nvPr/>
        </p:nvSpPr>
        <p:spPr>
          <a:xfrm>
            <a:off x="3202150" y="338674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skip / only</a:t>
            </a:r>
          </a:p>
        </p:txBody>
      </p:sp>
    </p:spTree>
    <p:extLst>
      <p:ext uri="{BB962C8B-B14F-4D97-AF65-F5344CB8AC3E}">
        <p14:creationId xmlns:p14="http://schemas.microsoft.com/office/powerpoint/2010/main" val="12819417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S09: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Cypress Version 10</a:t>
            </a:r>
            <a:endParaRPr sz="3400" dirty="0"/>
          </a:p>
        </p:txBody>
      </p:sp>
      <p:sp>
        <p:nvSpPr>
          <p:cNvPr id="3" name="Google Shape;134;p13">
            <a:extLst>
              <a:ext uri="{FF2B5EF4-FFF2-40B4-BE49-F238E27FC236}">
                <a16:creationId xmlns:a16="http://schemas.microsoft.com/office/drawing/2014/main" id="{AC5506D8-48C5-2402-5891-21A9D59991B6}"/>
              </a:ext>
            </a:extLst>
          </p:cNvPr>
          <p:cNvSpPr txBox="1">
            <a:spLocks/>
          </p:cNvSpPr>
          <p:nvPr/>
        </p:nvSpPr>
        <p:spPr>
          <a:xfrm>
            <a:off x="3202152" y="2538619"/>
            <a:ext cx="5855709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New features / Changes / Migrate</a:t>
            </a:r>
          </a:p>
        </p:txBody>
      </p:sp>
    </p:spTree>
    <p:extLst>
      <p:ext uri="{BB962C8B-B14F-4D97-AF65-F5344CB8AC3E}">
        <p14:creationId xmlns:p14="http://schemas.microsoft.com/office/powerpoint/2010/main" val="212820148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49" y="244663"/>
            <a:ext cx="7624311" cy="914100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>New Feature: </a:t>
            </a:r>
            <a:r>
              <a:rPr lang="en-US" sz="3600" b="1" dirty="0"/>
              <a:t>Component Testing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930" y="1070360"/>
            <a:ext cx="4226444" cy="3944155"/>
          </a:xfrm>
          <a:prstGeom prst="rect">
            <a:avLst/>
          </a:prstGeom>
        </p:spPr>
      </p:pic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2247310-06E7-9772-6276-D605CF1D0E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557154"/>
              </p:ext>
            </p:extLst>
          </p:nvPr>
        </p:nvGraphicFramePr>
        <p:xfrm>
          <a:off x="4699070" y="1915400"/>
          <a:ext cx="3977790" cy="15616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054280" imgH="3162240" progId="Paint.Picture">
                  <p:embed/>
                </p:oleObj>
              </mc:Choice>
              <mc:Fallback>
                <p:oleObj name="Bitmap Image" r:id="rId4" imgW="8054280" imgH="3162240" progId="Paint.Picture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92247310-06E7-9772-6276-D605CF1D0ED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699070" y="1915400"/>
                        <a:ext cx="3977790" cy="15616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534707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Cypress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3A5BCA-D08A-847C-F73F-7082BFE271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060" y="1321102"/>
            <a:ext cx="3904681" cy="364388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30E6FFD-AE73-EDED-BD38-DD11FE2C05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321102"/>
            <a:ext cx="3919947" cy="367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10088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(Overview)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BD78D1-B15A-E50D-D39E-46A7ED5096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8857" y="1580322"/>
            <a:ext cx="5115809" cy="274176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75D9DC9-950D-F6CF-4B40-A7540393AD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1642" y="1833879"/>
            <a:ext cx="3461986" cy="2367170"/>
          </a:xfrm>
          <a:prstGeom prst="rect">
            <a:avLst/>
          </a:prstGeom>
        </p:spPr>
      </p:pic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F1CC3745-CAB0-1F31-79C1-731A3BDD9DEB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B7D349B6-F473-EE83-B6B1-6AD36C636E67}"/>
              </a:ext>
            </a:extLst>
          </p:cNvPr>
          <p:cNvSpPr txBox="1">
            <a:spLocks/>
          </p:cNvSpPr>
          <p:nvPr/>
        </p:nvSpPr>
        <p:spPr>
          <a:xfrm>
            <a:off x="6346761" y="4347596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3179721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New Test Runner (Logger)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D4DF630-3E96-6F3F-18B7-5114B1519D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72339" y="1694423"/>
            <a:ext cx="4758440" cy="249942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735F895-4DEA-535D-BF6E-C4E6E4A91F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420" y="1769165"/>
            <a:ext cx="3715976" cy="2463248"/>
          </a:xfrm>
          <a:prstGeom prst="rect">
            <a:avLst/>
          </a:prstGeom>
        </p:spPr>
      </p:pic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F7EB1C7B-78AB-8933-4C09-CF6E2658262D}"/>
              </a:ext>
            </a:extLst>
          </p:cNvPr>
          <p:cNvSpPr txBox="1">
            <a:spLocks/>
          </p:cNvSpPr>
          <p:nvPr/>
        </p:nvSpPr>
        <p:spPr>
          <a:xfrm>
            <a:off x="1437862" y="4300384"/>
            <a:ext cx="1030356" cy="8475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v9.x</a:t>
            </a:r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5B6B0E1B-E80E-B48E-E263-46F88311061F}"/>
              </a:ext>
            </a:extLst>
          </p:cNvPr>
          <p:cNvSpPr txBox="1">
            <a:spLocks/>
          </p:cNvSpPr>
          <p:nvPr/>
        </p:nvSpPr>
        <p:spPr>
          <a:xfrm>
            <a:off x="5972387" y="4344283"/>
            <a:ext cx="1176130" cy="9267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800" b="1" dirty="0">
                <a:solidFill>
                  <a:srgbClr val="FFFF00"/>
                </a:solidFill>
              </a:rPr>
              <a:t>v10</a:t>
            </a:r>
          </a:p>
        </p:txBody>
      </p:sp>
    </p:spTree>
    <p:extLst>
      <p:ext uri="{BB962C8B-B14F-4D97-AF65-F5344CB8AC3E}">
        <p14:creationId xmlns:p14="http://schemas.microsoft.com/office/powerpoint/2010/main" val="7872438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F5A39D2-A1B3-B2D3-4ABE-7DF0F60E8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2550" y="244663"/>
            <a:ext cx="7038900" cy="914100"/>
          </a:xfrm>
        </p:spPr>
        <p:txBody>
          <a:bodyPr>
            <a:normAutofit/>
          </a:bodyPr>
          <a:lstStyle/>
          <a:p>
            <a:r>
              <a:rPr lang="en-US" sz="3600" dirty="0"/>
              <a:t>Files/Folders structure</a:t>
            </a:r>
          </a:p>
        </p:txBody>
      </p:sp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002C58-9090-8431-CAE1-75C8CB4B8C7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1901697"/>
              </p:ext>
            </p:extLst>
          </p:nvPr>
        </p:nvGraphicFramePr>
        <p:xfrm>
          <a:off x="717691" y="1052049"/>
          <a:ext cx="7276683" cy="3846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12184560" imgH="6423840" progId="">
                  <p:embed/>
                </p:oleObj>
              </mc:Choice>
              <mc:Fallback>
                <p:oleObj r:id="rId3" imgW="12184560" imgH="6423840" progId="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B002C58-9090-8431-CAE1-75C8CB4B8C7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691" y="1052049"/>
                        <a:ext cx="7276683" cy="3846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7136909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S10: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Aliases ( .as() 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4314197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73364" y="1608332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Reuse DOM elements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Sharing Variables / Fixtures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Intercept()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Request()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830467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S11: </a:t>
            </a:r>
            <a:br>
              <a:rPr lang="en-US" sz="2400" dirty="0"/>
            </a:br>
            <a:br>
              <a:rPr lang="en-US" sz="3400" dirty="0"/>
            </a:br>
            <a:r>
              <a:rPr lang="en-US" sz="3100" dirty="0"/>
              <a:t>Functions | Custom Commands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69210224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Define Functions + Scope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097E0DB-2EDB-C9FC-1933-203C3F2E2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731" y="1440081"/>
            <a:ext cx="2523212" cy="3274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50218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Custom Commands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9FDEE9C-F7D3-F909-1CDF-F0E0C3604E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765" y="1300843"/>
            <a:ext cx="6095921" cy="3685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494024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 Declaration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6127B5B-6AA5-1F83-3296-AC8879BB6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3734" y="1597673"/>
            <a:ext cx="6572820" cy="286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41094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Multiple Commands Files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B1A64AE-42FC-B82E-F4D1-D097C76338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07" y="1820312"/>
            <a:ext cx="7365368" cy="2808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87281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Documentation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A6F0ED-D682-0F8D-81D1-186E55756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9774" y="1370719"/>
            <a:ext cx="4716436" cy="3587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18140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its()  ,  invoke()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8391923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S14, S15: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Assertions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46682760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Bundled libraries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51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595523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 err="1">
                <a:solidFill>
                  <a:srgbClr val="FFFF00"/>
                </a:solidFill>
              </a:rPr>
              <a:t>ChaiJS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Chai-jQuery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 err="1">
                <a:solidFill>
                  <a:srgbClr val="FFFF00"/>
                </a:solidFill>
              </a:rPr>
              <a:t>SinonChai</a:t>
            </a: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781422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Assertion categories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52</a:t>
            </a:fld>
            <a:endParaRPr lang="en"/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246170" y="1528512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1- Implicit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B3187973-146D-6295-56F4-02C647D43ED2}"/>
              </a:ext>
            </a:extLst>
          </p:cNvPr>
          <p:cNvSpPr txBox="1">
            <a:spLocks/>
          </p:cNvSpPr>
          <p:nvPr/>
        </p:nvSpPr>
        <p:spPr>
          <a:xfrm>
            <a:off x="246170" y="280589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000" b="1" dirty="0">
                <a:solidFill>
                  <a:schemeClr val="bg1"/>
                </a:solidFill>
              </a:rPr>
              <a:t>2- Explicit: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B6A7EF8D-0BB4-D143-D4D6-FE5591B4A977}"/>
              </a:ext>
            </a:extLst>
          </p:cNvPr>
          <p:cNvSpPr txBox="1">
            <a:spLocks/>
          </p:cNvSpPr>
          <p:nvPr/>
        </p:nvSpPr>
        <p:spPr>
          <a:xfrm>
            <a:off x="1021838" y="3349619"/>
            <a:ext cx="7779026" cy="1748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dirty="0" err="1"/>
              <a:t>cy.</a:t>
            </a:r>
            <a:r>
              <a:rPr lang="en-US" sz="2400" dirty="0" err="1">
                <a:solidFill>
                  <a:schemeClr val="bg1"/>
                </a:solidFill>
              </a:rPr>
              <a:t>get</a:t>
            </a:r>
            <a:r>
              <a:rPr lang="en-US" sz="2400" dirty="0"/>
              <a:t>(#dropdown).</a:t>
            </a:r>
            <a:r>
              <a:rPr lang="en-US" sz="2400" dirty="0">
                <a:solidFill>
                  <a:schemeClr val="bg1"/>
                </a:solidFill>
              </a:rPr>
              <a:t>then((</a:t>
            </a:r>
            <a:r>
              <a:rPr lang="en-US" sz="2400" dirty="0">
                <a:solidFill>
                  <a:srgbClr val="00B050"/>
                </a:solidFill>
              </a:rPr>
              <a:t>$el </a:t>
            </a:r>
            <a:r>
              <a:rPr lang="en-US" sz="2400" dirty="0">
                <a:solidFill>
                  <a:schemeClr val="bg1"/>
                </a:solidFill>
              </a:rPr>
              <a:t>)=&gt; {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expect(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>
                <a:solidFill>
                  <a:srgbClr val="FFFF00"/>
                </a:solidFill>
              </a:rPr>
              <a:t>).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assert.</a:t>
            </a:r>
            <a:r>
              <a:rPr lang="en-US" sz="2400" dirty="0">
                <a:solidFill>
                  <a:srgbClr val="00B0F0"/>
                </a:solidFill>
              </a:rPr>
              <a:t> condition</a:t>
            </a:r>
            <a:r>
              <a:rPr lang="en-US" sz="2400" dirty="0">
                <a:solidFill>
                  <a:srgbClr val="FFFF00"/>
                </a:solidFill>
              </a:rPr>
              <a:t>(</a:t>
            </a:r>
            <a:r>
              <a:rPr lang="en-US" sz="2400" dirty="0">
                <a:solidFill>
                  <a:srgbClr val="00B050"/>
                </a:solidFill>
              </a:rPr>
              <a:t>$</a:t>
            </a:r>
            <a:r>
              <a:rPr lang="en-US" sz="2400" dirty="0" err="1">
                <a:solidFill>
                  <a:srgbClr val="00B050"/>
                </a:solidFill>
              </a:rPr>
              <a:t>el</a:t>
            </a:r>
            <a:r>
              <a:rPr lang="en-US" sz="2400" dirty="0" err="1">
                <a:solidFill>
                  <a:srgbClr val="FFFF00"/>
                </a:solidFill>
              </a:rPr>
              <a:t>,</a:t>
            </a:r>
            <a:r>
              <a:rPr lang="en-US" sz="2400" dirty="0" err="1">
                <a:solidFill>
                  <a:schemeClr val="bg1"/>
                </a:solidFill>
              </a:rPr>
              <a:t>expected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dirty="0">
                <a:solidFill>
                  <a:srgbClr val="FFFF00"/>
                </a:solidFill>
              </a:rPr>
              <a:t>})</a:t>
            </a:r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0167CB65-1516-33EB-A219-BB80604EA7EE}"/>
              </a:ext>
            </a:extLst>
          </p:cNvPr>
          <p:cNvSpPr txBox="1">
            <a:spLocks/>
          </p:cNvSpPr>
          <p:nvPr/>
        </p:nvSpPr>
        <p:spPr>
          <a:xfrm>
            <a:off x="1025151" y="2001477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bg1"/>
                </a:solidFill>
              </a:rPr>
              <a:t>get</a:t>
            </a:r>
            <a:r>
              <a:rPr lang="en-US" sz="2400" dirty="0"/>
              <a:t>(selector).</a:t>
            </a:r>
            <a:r>
              <a:rPr lang="en-US" sz="2400" dirty="0">
                <a:solidFill>
                  <a:srgbClr val="FFFF00"/>
                </a:solidFill>
              </a:rPr>
              <a:t>should(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56BB985D-B1F2-1D36-F056-C7E5D16172E2}"/>
              </a:ext>
            </a:extLst>
          </p:cNvPr>
          <p:cNvSpPr txBox="1">
            <a:spLocks/>
          </p:cNvSpPr>
          <p:nvPr/>
        </p:nvSpPr>
        <p:spPr>
          <a:xfrm>
            <a:off x="1021838" y="2403688"/>
            <a:ext cx="7586453" cy="6593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>
                <a:solidFill>
                  <a:srgbClr val="FFFF00"/>
                </a:solidFill>
              </a:rPr>
              <a:t>                                   .and(</a:t>
            </a:r>
            <a:r>
              <a:rPr lang="en-US" sz="2400" dirty="0">
                <a:solidFill>
                  <a:srgbClr val="00B0F0"/>
                </a:solidFill>
              </a:rPr>
              <a:t>condition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8070271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Types of assertions: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7" y="1506673"/>
            <a:ext cx="4326628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1-  </a:t>
            </a:r>
            <a:r>
              <a:rPr lang="en-US" sz="2000" b="1" dirty="0">
                <a:solidFill>
                  <a:srgbClr val="FFFF00"/>
                </a:solidFill>
              </a:rPr>
              <a:t>Attributes (class, value, link, etc.)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check invalid input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2-  </a:t>
            </a:r>
            <a:r>
              <a:rPr lang="en-US" sz="2000" b="1" dirty="0">
                <a:solidFill>
                  <a:srgbClr val="FFFF00"/>
                </a:solidFill>
              </a:rPr>
              <a:t>Text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3-  </a:t>
            </a:r>
            <a:r>
              <a:rPr lang="en-US" sz="2000" b="1" dirty="0">
                <a:solidFill>
                  <a:srgbClr val="FFFF00"/>
                </a:solidFill>
              </a:rPr>
              <a:t>State (selected | unselected 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rgbClr val="FFFF00"/>
                </a:solidFill>
              </a:rPr>
              <a:t>     | Radio button | Switch | Checkbox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200" b="1" dirty="0">
                <a:solidFill>
                  <a:srgbClr val="FFFF00"/>
                </a:solidFill>
              </a:rPr>
              <a:t>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871935" y="3251928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200" b="1" dirty="0">
                <a:solidFill>
                  <a:schemeClr val="bg1"/>
                </a:solidFill>
              </a:rPr>
              <a:t>// Timeout option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200" dirty="0"/>
          </a:p>
        </p:txBody>
      </p:sp>
      <p:sp>
        <p:nvSpPr>
          <p:cNvPr id="3" name="Google Shape;141;p14">
            <a:extLst>
              <a:ext uri="{FF2B5EF4-FFF2-40B4-BE49-F238E27FC236}">
                <a16:creationId xmlns:a16="http://schemas.microsoft.com/office/drawing/2014/main" id="{D891971B-2546-3A1F-40D0-6BAE70CDA162}"/>
              </a:ext>
            </a:extLst>
          </p:cNvPr>
          <p:cNvSpPr txBox="1">
            <a:spLocks/>
          </p:cNvSpPr>
          <p:nvPr/>
        </p:nvSpPr>
        <p:spPr>
          <a:xfrm>
            <a:off x="4827073" y="1533723"/>
            <a:ext cx="4137785" cy="1724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4-  </a:t>
            </a:r>
            <a:r>
              <a:rPr lang="en-US" sz="2000" b="1" dirty="0">
                <a:solidFill>
                  <a:srgbClr val="FFFF00"/>
                </a:solidFill>
              </a:rPr>
              <a:t>State (enabled | disabled)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5-  </a:t>
            </a:r>
            <a:r>
              <a:rPr lang="en-US" sz="2000" b="1" dirty="0">
                <a:solidFill>
                  <a:srgbClr val="FFFF00"/>
                </a:solidFill>
              </a:rPr>
              <a:t>Existence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000" b="1" dirty="0">
                <a:solidFill>
                  <a:schemeClr val="bg1"/>
                </a:solidFill>
              </a:rPr>
              <a:t>6-  </a:t>
            </a:r>
            <a:r>
              <a:rPr lang="en-US" sz="2000" b="1" dirty="0">
                <a:solidFill>
                  <a:srgbClr val="FFFF00"/>
                </a:solidFill>
              </a:rPr>
              <a:t>Visibility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068244078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S16: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 err="1"/>
              <a:t>iFrame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16673313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S17: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API Testing with Cypress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304416444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64998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000" dirty="0">
              <a:solidFill>
                <a:srgbClr val="FFFF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288960D-38AB-D439-04A1-0825F7149D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6518" y="1467573"/>
            <a:ext cx="4808393" cy="3434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7312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API Test Automation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560113" y="1662386"/>
            <a:ext cx="5920351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</a:t>
            </a:r>
            <a:r>
              <a:rPr lang="en-US" sz="2400" b="1" dirty="0">
                <a:solidFill>
                  <a:srgbClr val="FFFF00"/>
                </a:solidFill>
              </a:rPr>
              <a:t>Verifications | 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</a:t>
            </a:r>
            <a:r>
              <a:rPr lang="en-US" sz="2400" b="1" dirty="0">
                <a:solidFill>
                  <a:srgbClr val="FFFF00"/>
                </a:solidFill>
              </a:rPr>
              <a:t>API Chaining (Scenarios)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Helper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5953579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107635" y="976701"/>
            <a:ext cx="6036365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S18: </a:t>
            </a:r>
            <a:br>
              <a:rPr lang="en-US" sz="2800" dirty="0"/>
            </a:br>
            <a:br>
              <a:rPr lang="en-US" sz="2400" dirty="0"/>
            </a:br>
            <a:r>
              <a:rPr lang="en-US" sz="2400" dirty="0"/>
              <a:t>Handle cookies and storages</a:t>
            </a:r>
            <a:br>
              <a:rPr lang="en-US" sz="2400" dirty="0"/>
            </a:br>
            <a:r>
              <a:rPr lang="en-US" sz="2400" dirty="0"/>
              <a:t>Keep user logged in</a:t>
            </a:r>
            <a:br>
              <a:rPr lang="en-US" sz="2400" dirty="0"/>
            </a:br>
            <a:r>
              <a:rPr lang="en-US" sz="2400" dirty="0" err="1"/>
              <a:t>cy.session</a:t>
            </a:r>
            <a:r>
              <a:rPr lang="en-US" sz="2400" dirty="0"/>
              <a:t>()</a:t>
            </a:r>
            <a:br>
              <a:rPr lang="en-US" sz="2400" dirty="0"/>
            </a:br>
            <a:r>
              <a:rPr lang="en-US" sz="2400" dirty="0"/>
              <a:t>Login/Logout programmatically (API)</a:t>
            </a:r>
            <a:br>
              <a:rPr lang="en-US" sz="2400" dirty="0"/>
            </a:br>
            <a:r>
              <a:rPr lang="en-US" sz="2400" dirty="0"/>
              <a:t>Multi session testing</a:t>
            </a:r>
            <a:endParaRPr sz="2400" dirty="0"/>
          </a:p>
        </p:txBody>
      </p:sp>
    </p:spTree>
    <p:extLst>
      <p:ext uri="{BB962C8B-B14F-4D97-AF65-F5344CB8AC3E}">
        <p14:creationId xmlns:p14="http://schemas.microsoft.com/office/powerpoint/2010/main" val="1915121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14309</TotalTime>
  <Words>1407</Words>
  <Application>Microsoft Office PowerPoint</Application>
  <PresentationFormat>On-screen Show (16:9)</PresentationFormat>
  <Paragraphs>262</Paragraphs>
  <Slides>58</Slides>
  <Notes>58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4" baseType="lpstr">
      <vt:lpstr>Microsoft JhengHei UI</vt:lpstr>
      <vt:lpstr>Montserrat</vt:lpstr>
      <vt:lpstr>Lato</vt:lpstr>
      <vt:lpstr>Arial</vt:lpstr>
      <vt:lpstr>Focus</vt:lpstr>
      <vt:lpstr>Bitmap Image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  <vt:lpstr>Cypress Tutorial S05:   Interact with Elements 1</vt:lpstr>
      <vt:lpstr>Checkbox / Radio Button / Switch</vt:lpstr>
      <vt:lpstr>Checkbox / Radio Button / Switch</vt:lpstr>
      <vt:lpstr>Drop Down / Chips</vt:lpstr>
      <vt:lpstr>Cypress Tutorial S06:   Interact with Elements 2</vt:lpstr>
      <vt:lpstr>Interact With Elements 2:</vt:lpstr>
      <vt:lpstr>Cypress Tutorial S07:   Interact with Elements 3</vt:lpstr>
      <vt:lpstr>Cypress Tutorial S08:   Hooks</vt:lpstr>
      <vt:lpstr>Cypress Tutorial S09:   Cypress Version 10</vt:lpstr>
      <vt:lpstr>New Feature: Component Testing</vt:lpstr>
      <vt:lpstr>New Cypress App</vt:lpstr>
      <vt:lpstr>New Test Runner (Overview)</vt:lpstr>
      <vt:lpstr>New Test Runner (Logger) </vt:lpstr>
      <vt:lpstr>Files/Folders structure</vt:lpstr>
      <vt:lpstr>Cypress Tutorial S10:   Aliases ( .as() )</vt:lpstr>
      <vt:lpstr>Usages</vt:lpstr>
      <vt:lpstr>Cypress Tutorial S11:   Functions | Custom Commands</vt:lpstr>
      <vt:lpstr>Define Functions + Scope</vt:lpstr>
      <vt:lpstr>Custom Commands</vt:lpstr>
      <vt:lpstr>Type Declaration</vt:lpstr>
      <vt:lpstr>Multiple Commands Files</vt:lpstr>
      <vt:lpstr>Documentation</vt:lpstr>
      <vt:lpstr>Cypress Tutorial S13:   its()  ,  invoke()</vt:lpstr>
      <vt:lpstr>Cypress Tutorial S14, S15:   Assertions</vt:lpstr>
      <vt:lpstr>Bundled libraries</vt:lpstr>
      <vt:lpstr>Assertion categories</vt:lpstr>
      <vt:lpstr>Types of assertions:</vt:lpstr>
      <vt:lpstr>Cypress Tutorial S16:   iFrame</vt:lpstr>
      <vt:lpstr>Cypress Tutorial S17:   API Testing with Cypress</vt:lpstr>
      <vt:lpstr>API:</vt:lpstr>
      <vt:lpstr>API Test Automation</vt:lpstr>
      <vt:lpstr>Cypress Tutorial S18:   Handle cookies and storages Keep user logged in cy.session() Login/Logout programmatically (API) Multi session testing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43</cp:revision>
  <dcterms:modified xsi:type="dcterms:W3CDTF">2023-01-28T12:05:37Z</dcterms:modified>
</cp:coreProperties>
</file>